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63" r:id="rId4"/>
    <p:sldId id="265" r:id="rId5"/>
    <p:sldId id="258" r:id="rId6"/>
    <p:sldId id="266" r:id="rId7"/>
    <p:sldId id="26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B27F7-7D53-4E9F-BB47-D0B8FC8134A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A03D-243E-427C-AAA4-4E46AD22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5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A725-EEDD-4772-A423-DE6A215D5AE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4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A725-EEDD-4772-A423-DE6A215D5AE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4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A725-EEDD-4772-A423-DE6A215D5A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A725-EEDD-4772-A423-DE6A215D5AE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A725-EEDD-4772-A423-DE6A215D5AE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4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1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4C15-9AF3-4AC0-B52B-945ADDC6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8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8F4E-4492-49A4-B504-3ABD55055225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87420-BF08-4200-88BA-F1D74FBF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employers.com/employers-advantage/partnershi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0" y="4572000"/>
            <a:ext cx="548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2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2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Diantha </a:t>
            </a:r>
            <a:r>
              <a:rPr lang="en-US" sz="2400" b="1" dirty="0">
                <a:solidFill>
                  <a:srgbClr val="002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Kelly &amp; Gayane Karamanukyan </a:t>
            </a:r>
          </a:p>
          <a:p>
            <a:pPr algn="ctr">
              <a:spcAft>
                <a:spcPts val="1200"/>
              </a:spcAft>
            </a:pPr>
            <a:endParaRPr lang="en-US" sz="2400" b="1" dirty="0" smtClean="0">
              <a:solidFill>
                <a:srgbClr val="002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19765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Appetite Training for </a:t>
            </a:r>
            <a:r>
              <a:rPr lang="en-US" sz="3200" b="1" dirty="0" smtClean="0">
                <a:solidFill>
                  <a:srgbClr val="002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59"/>
          <a:stretch/>
        </p:blipFill>
        <p:spPr>
          <a:xfrm>
            <a:off x="609600" y="893974"/>
            <a:ext cx="76962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2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634" y="152400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447800"/>
            <a:ext cx="6172200" cy="3908762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Restaurant  &amp; Bar Appetite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Class 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Codes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Premium Threshold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Class Ops Questions</a:t>
            </a:r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1"/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 Appetite 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Out of Appetite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Association 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&amp; discounts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634" y="152400"/>
            <a:ext cx="801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 Through Quotes Premiums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4C15-9AF3-4AC0-B52B-945ADDC6B1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4" y="2146874"/>
            <a:ext cx="841979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All Target Classes </a:t>
            </a:r>
            <a:r>
              <a:rPr lang="en-US" dirty="0" smtClean="0">
                <a:solidFill>
                  <a:srgbClr val="002060"/>
                </a:solidFill>
              </a:rPr>
              <a:t>state premium </a:t>
            </a:r>
            <a:r>
              <a:rPr lang="en-US" dirty="0">
                <a:solidFill>
                  <a:srgbClr val="002060"/>
                </a:solidFill>
              </a:rPr>
              <a:t>are eligible for “Straight-Through-Quoting</a:t>
            </a:r>
          </a:p>
        </p:txBody>
      </p:sp>
    </p:spTree>
    <p:extLst>
      <p:ext uri="{BB962C8B-B14F-4D97-AF65-F5344CB8AC3E}">
        <p14:creationId xmlns:p14="http://schemas.microsoft.com/office/powerpoint/2010/main" val="34669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204292"/>
            <a:ext cx="801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Ops Questions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4C15-9AF3-4AC0-B52B-945ADDC6B1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239277"/>
              </p:ext>
            </p:extLst>
          </p:nvPr>
        </p:nvGraphicFramePr>
        <p:xfrm>
          <a:off x="304800" y="1600204"/>
          <a:ext cx="8458200" cy="3308688"/>
        </p:xfrm>
        <a:graphic>
          <a:graphicData uri="http://schemas.openxmlformats.org/drawingml/2006/table">
            <a:tbl>
              <a:tblPr/>
              <a:tblGrid>
                <a:gridCol w="4426952">
                  <a:extLst>
                    <a:ext uri="{9D8B030D-6E8A-4147-A177-3AD203B41FA5}">
                      <a16:colId xmlns:a16="http://schemas.microsoft.com/office/drawing/2014/main" val="3541218448"/>
                    </a:ext>
                  </a:extLst>
                </a:gridCol>
                <a:gridCol w="4031248">
                  <a:extLst>
                    <a:ext uri="{9D8B030D-6E8A-4147-A177-3AD203B41FA5}">
                      <a16:colId xmlns:a16="http://schemas.microsoft.com/office/drawing/2014/main" val="778259776"/>
                    </a:ext>
                  </a:extLst>
                </a:gridCol>
              </a:tblGrid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DOES the Applicant: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This question must be answered if there is a FOODSRV industry class code present.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74101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Deliver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065145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Provide off-premises catering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309146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Operate a mobile catering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service</a:t>
                      </a:r>
                    </a:p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726262"/>
                  </a:ext>
                </a:extLst>
              </a:tr>
              <a:tr h="2836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DOES the Applicant exclusively use a 3rd party for ALL delivery services (i.e. GrubHub, Uber Eats, etc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This question must be answered if EMPCO-3009 is YES.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682308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DOES the Applicant: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This question must be answered if EMPCO-3109 is NO.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549821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Use a motorcycle, scooter or bicycle.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460017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Make deliveries past 11:00 PM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96271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Have delivery that exceeds a 10 miles radius.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44548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Have delivery receipts that exceed 60% of total sales.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011114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Have drivers under 19 years of age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780834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  • NOT have a distracted driving policy in place</a:t>
                      </a:r>
                    </a:p>
                  </a:txBody>
                  <a:tcPr marL="9024" marR="9024" marT="9024" marB="0">
                    <a:lnL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574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634" y="15240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Codes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NCCI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9082-RESTAURANT NOC</a:t>
            </a:r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9083-RESTAURANT: FAST FOOD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9084-BAR, DISCOTHEQUE, LOUNGE, NIGHTCLUB OR 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TAVERN</a:t>
            </a:r>
          </a:p>
          <a:p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CA, TX, NJ,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9079-RESTAURANTS OR TAVERNS - ALL EMPLOYEES </a:t>
            </a:r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9078-SANDWICH SHOPS - NOT RESTAURANTS - N.O.C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9079-05 TAVERNS - ALL EMPLOYEES - INCLUDING MUSICIANS AND ENTERTAINERS</a:t>
            </a:r>
            <a:endParaRPr lang="en-US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Pennsylvania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0897-FAST-FOOD 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0975 -RESTAURANT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, N.O.C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0899-01-BAR, TAVERN, COCKTAIL LOUNGE, NIGHTCLUB OR DISCOTHEQUE - ALLEMPLOYEES EXCEPT </a:t>
            </a:r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0899-02-BAR</a:t>
            </a:r>
          </a:p>
        </p:txBody>
      </p:sp>
    </p:spTree>
    <p:extLst>
      <p:ext uri="{BB962C8B-B14F-4D97-AF65-F5344CB8AC3E}">
        <p14:creationId xmlns:p14="http://schemas.microsoft.com/office/powerpoint/2010/main" val="24232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In Appetite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838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150"/>
          <a:stretch/>
        </p:blipFill>
        <p:spPr>
          <a:xfrm>
            <a:off x="446210" y="1054596"/>
            <a:ext cx="2838450" cy="163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051" y="1024559"/>
            <a:ext cx="272557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46" y="3111034"/>
            <a:ext cx="263842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977657"/>
            <a:ext cx="21336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2743200"/>
            <a:ext cx="2286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Fine Dining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210" y="3656257"/>
            <a:ext cx="76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Food</a:t>
            </a:r>
          </a:p>
          <a:p>
            <a:r>
              <a:rPr lang="en-US" sz="1400" dirty="0" smtClean="0"/>
              <a:t>Trucks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52851" y="2533703"/>
            <a:ext cx="7858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Quick Casual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48246" y="2897088"/>
            <a:ext cx="762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Pizza with some delivery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4843756"/>
            <a:ext cx="3657600" cy="127727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 Narrow" panose="020B0606020202030204" pitchFamily="34" charset="0"/>
              </a:rPr>
              <a:t>Family Style Dining-Apple Bees, Olive Garden, </a:t>
            </a:r>
            <a:r>
              <a:rPr lang="en-US" sz="1100" dirty="0" err="1">
                <a:latin typeface="Arial Narrow" panose="020B0606020202030204" pitchFamily="34" charset="0"/>
              </a:rPr>
              <a:t>Chilis</a:t>
            </a:r>
            <a:endParaRPr lang="en-US" sz="11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 Narrow" panose="020B0606020202030204" pitchFamily="34" charset="0"/>
              </a:rPr>
              <a:t>Ice Cream &amp; Frozen Yogurt Shops – Baskin Robbins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 Narrow" panose="020B0606020202030204" pitchFamily="34" charset="0"/>
              </a:rPr>
              <a:t>Sandwich Shops- Sub Way, Togo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 Narrow" panose="020B0606020202030204" pitchFamily="34" charset="0"/>
              </a:rPr>
              <a:t>Coffee/Beverage 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 Narrow" panose="020B0606020202030204" pitchFamily="34" charset="0"/>
              </a:rPr>
              <a:t>24 Hour -Denny’s, IHOP, Waffle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 Narrow" panose="020B0606020202030204" pitchFamily="34" charset="0"/>
              </a:rPr>
              <a:t>Catering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 Narrow" panose="020B0606020202030204" pitchFamily="34" charset="0"/>
              </a:rPr>
              <a:t>Franchise &amp; Non Franchise 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t="18666"/>
          <a:stretch/>
        </p:blipFill>
        <p:spPr>
          <a:xfrm>
            <a:off x="4401963" y="3312759"/>
            <a:ext cx="2720591" cy="223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239000" y="4692184"/>
            <a:ext cx="1090246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Fast Food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1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634" y="152400"/>
            <a:ext cx="3126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Appetite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987" y="1066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6" y="1124635"/>
            <a:ext cx="3657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878732"/>
            <a:ext cx="225227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1987" y="3429000"/>
            <a:ext cx="12430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McDonalds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299466"/>
            <a:ext cx="2057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Bicycle, scooter, motorcycle,</a:t>
            </a:r>
          </a:p>
          <a:p>
            <a:r>
              <a:rPr lang="en-US" dirty="0" smtClean="0"/>
              <a:t>skateboard delivery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124" y="4784577"/>
            <a:ext cx="207264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46" y="3450885"/>
            <a:ext cx="215745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634" y="152400"/>
            <a:ext cx="459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Discounts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085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 smtClean="0">
              <a:latin typeface="Arial Narrow" panose="020B0606020202030204" pitchFamily="34" charset="0"/>
            </a:endParaRPr>
          </a:p>
          <a:p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85" y="90956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4"/>
              </a:rPr>
              <a:t>https://www.employers.com/employers-advantage/partnerships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722" y="1419999"/>
            <a:ext cx="558407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5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375</Words>
  <Application>Microsoft Office PowerPoint</Application>
  <PresentationFormat>On-screen Show (4:3)</PresentationFormat>
  <Paragraphs>78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Diantha Kelly</cp:lastModifiedBy>
  <cp:revision>23</cp:revision>
  <dcterms:created xsi:type="dcterms:W3CDTF">2018-12-04T00:17:17Z</dcterms:created>
  <dcterms:modified xsi:type="dcterms:W3CDTF">2021-08-19T22:56:09Z</dcterms:modified>
</cp:coreProperties>
</file>