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3" r:id="rId3"/>
    <p:sldId id="257" r:id="rId4"/>
    <p:sldId id="268" r:id="rId5"/>
    <p:sldId id="258" r:id="rId6"/>
    <p:sldId id="265" r:id="rId7"/>
    <p:sldId id="266" r:id="rId8"/>
    <p:sldId id="259" r:id="rId9"/>
    <p:sldId id="260" r:id="rId10"/>
    <p:sldId id="261"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B27F7-7D53-4E9F-BB47-D0B8FC8134A8}" type="datetimeFigureOut">
              <a:rPr lang="en-US" smtClean="0"/>
              <a:t>8/17/2021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AA03D-243E-427C-AAA4-4E46AD22DBFE}" type="slidenum">
              <a:rPr lang="en-US" smtClean="0"/>
              <a:t>‹#›</a:t>
            </a:fld>
            <a:endParaRPr lang="en-US"/>
          </a:p>
        </p:txBody>
      </p:sp>
    </p:spTree>
    <p:extLst>
      <p:ext uri="{BB962C8B-B14F-4D97-AF65-F5344CB8AC3E}">
        <p14:creationId xmlns:p14="http://schemas.microsoft.com/office/powerpoint/2010/main" val="282925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845BE-D8F4-42B3-9F15-E0F780B74B45}" type="slidenum">
              <a:rPr lang="en-US" smtClean="0"/>
              <a:t>2</a:t>
            </a:fld>
            <a:endParaRPr lang="en-US" dirty="0"/>
          </a:p>
        </p:txBody>
      </p:sp>
    </p:spTree>
    <p:extLst>
      <p:ext uri="{BB962C8B-B14F-4D97-AF65-F5344CB8AC3E}">
        <p14:creationId xmlns:p14="http://schemas.microsoft.com/office/powerpoint/2010/main" val="222403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5963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3A725-EEDD-4772-A423-DE6A215D5AE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0784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E8F4E-4492-49A4-B504-3ABD55055225}"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192979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E8F4E-4492-49A4-B504-3ABD55055225}"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71311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E8F4E-4492-49A4-B504-3ABD55055225}"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228433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BC34C15-9AF3-4AC0-B52B-945ADDC6B12A}" type="slidenum">
              <a:rPr lang="en-US" smtClean="0"/>
              <a:t>‹#›</a:t>
            </a:fld>
            <a:endParaRPr lang="en-US"/>
          </a:p>
        </p:txBody>
      </p:sp>
    </p:spTree>
    <p:extLst>
      <p:ext uri="{BB962C8B-B14F-4D97-AF65-F5344CB8AC3E}">
        <p14:creationId xmlns:p14="http://schemas.microsoft.com/office/powerpoint/2010/main" val="1977012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86092"/>
            <a:ext cx="6400800" cy="1752600"/>
          </a:xfrm>
          <a:prstGeom prst="rect">
            <a:avLst/>
          </a:prstGeom>
          <a:ln>
            <a:noFill/>
          </a:ln>
        </p:spPr>
        <p:txBody>
          <a:bodyPr>
            <a:normAutofit/>
          </a:bodyPr>
          <a:lstStyle>
            <a:lvl1pPr marL="0" indent="0" algn="ctr">
              <a:buNone/>
              <a:defRPr sz="2000">
                <a:solidFill>
                  <a:srgbClr val="022A69"/>
                </a:solidFill>
                <a:latin typeface="Hoefler Tex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Slide Number Placeholder 1"/>
          <p:cNvSpPr>
            <a:spLocks noGrp="1"/>
          </p:cNvSpPr>
          <p:nvPr>
            <p:ph type="sldNum" sz="quarter" idx="10"/>
          </p:nvPr>
        </p:nvSpPr>
        <p:spPr/>
        <p:txBody>
          <a:bodyPr/>
          <a:lstStyle/>
          <a:p>
            <a:fld id="{F3D0F424-E87D-BB45-A551-C357BC98FBA3}" type="slidenum">
              <a:rPr lang="en-US" smtClean="0"/>
              <a:pPr/>
              <a:t>‹#›</a:t>
            </a:fld>
            <a:endParaRPr lang="en-US" dirty="0"/>
          </a:p>
        </p:txBody>
      </p:sp>
    </p:spTree>
    <p:extLst>
      <p:ext uri="{BB962C8B-B14F-4D97-AF65-F5344CB8AC3E}">
        <p14:creationId xmlns:p14="http://schemas.microsoft.com/office/powerpoint/2010/main" val="1870267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E8F4E-4492-49A4-B504-3ABD55055225}"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155339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E8F4E-4492-49A4-B504-3ABD55055225}"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39460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E8F4E-4492-49A4-B504-3ABD55055225}"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157088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E8F4E-4492-49A4-B504-3ABD55055225}"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421175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E8F4E-4492-49A4-B504-3ABD55055225}"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392035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E8F4E-4492-49A4-B504-3ABD55055225}"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366374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E8F4E-4492-49A4-B504-3ABD55055225}"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126964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E8F4E-4492-49A4-B504-3ABD55055225}"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87420-BF08-4200-88BA-F1D74FBF09A5}" type="slidenum">
              <a:rPr lang="en-US" smtClean="0"/>
              <a:t>‹#›</a:t>
            </a:fld>
            <a:endParaRPr lang="en-US"/>
          </a:p>
        </p:txBody>
      </p:sp>
    </p:spTree>
    <p:extLst>
      <p:ext uri="{BB962C8B-B14F-4D97-AF65-F5344CB8AC3E}">
        <p14:creationId xmlns:p14="http://schemas.microsoft.com/office/powerpoint/2010/main" val="12324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E8F4E-4492-49A4-B504-3ABD55055225}" type="datetimeFigureOut">
              <a:rPr lang="en-US" smtClean="0"/>
              <a:t>8/17/2021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87420-BF08-4200-88BA-F1D74FBF09A5}" type="slidenum">
              <a:rPr lang="en-US" smtClean="0"/>
              <a:t>‹#›</a:t>
            </a:fld>
            <a:endParaRPr lang="en-US"/>
          </a:p>
        </p:txBody>
      </p:sp>
    </p:spTree>
    <p:extLst>
      <p:ext uri="{BB962C8B-B14F-4D97-AF65-F5344CB8AC3E}">
        <p14:creationId xmlns:p14="http://schemas.microsoft.com/office/powerpoint/2010/main" val="335611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employers.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0" y="4572000"/>
            <a:ext cx="5486400" cy="2523768"/>
          </a:xfrm>
          <a:prstGeom prst="rect">
            <a:avLst/>
          </a:prstGeom>
          <a:noFill/>
        </p:spPr>
        <p:txBody>
          <a:bodyPr wrap="square" rtlCol="0">
            <a:spAutoFit/>
          </a:bodyPr>
          <a:lstStyle/>
          <a:p>
            <a:pPr>
              <a:spcAft>
                <a:spcPts val="1200"/>
              </a:spcAft>
            </a:pPr>
            <a:r>
              <a:rPr lang="en-US" sz="2400" b="1" dirty="0" smtClean="0">
                <a:solidFill>
                  <a:srgbClr val="00214D"/>
                </a:solidFill>
                <a:latin typeface="Arial" panose="020B0604020202020204" pitchFamily="34" charset="0"/>
                <a:cs typeface="Arial" panose="020B0604020202020204" pitchFamily="34" charset="0"/>
              </a:rPr>
              <a:t>	</a:t>
            </a:r>
          </a:p>
          <a:p>
            <a:pPr algn="ctr">
              <a:spcAft>
                <a:spcPts val="1200"/>
              </a:spcAft>
            </a:pPr>
            <a:r>
              <a:rPr lang="en-US" sz="2400" b="1" dirty="0" smtClean="0">
                <a:solidFill>
                  <a:srgbClr val="00214D"/>
                </a:solidFill>
                <a:latin typeface="Arial" panose="020B0604020202020204" pitchFamily="34" charset="0"/>
                <a:cs typeface="Arial" panose="020B0604020202020204" pitchFamily="34" charset="0"/>
              </a:rPr>
              <a:t>Presented by: Diantha </a:t>
            </a:r>
            <a:r>
              <a:rPr lang="en-US" sz="2400" b="1" dirty="0">
                <a:solidFill>
                  <a:srgbClr val="00214D"/>
                </a:solidFill>
                <a:latin typeface="Arial" panose="020B0604020202020204" pitchFamily="34" charset="0"/>
                <a:cs typeface="Arial" panose="020B0604020202020204" pitchFamily="34" charset="0"/>
              </a:rPr>
              <a:t>Kelly &amp; Gayane Karamanukyan </a:t>
            </a:r>
          </a:p>
          <a:p>
            <a:pPr algn="ctr">
              <a:spcAft>
                <a:spcPts val="1200"/>
              </a:spcAft>
            </a:pPr>
            <a:endParaRPr lang="en-US" sz="2400" b="1" dirty="0" smtClean="0">
              <a:solidFill>
                <a:srgbClr val="00214D"/>
              </a:solidFill>
              <a:latin typeface="Arial" panose="020B0604020202020204" pitchFamily="34" charset="0"/>
              <a:cs typeface="Arial" panose="020B0604020202020204" pitchFamily="34" charset="0"/>
            </a:endParaRPr>
          </a:p>
          <a:p>
            <a:endParaRPr lang="en-US" sz="3200" b="1" dirty="0">
              <a:solidFill>
                <a:srgbClr val="002060"/>
              </a:solidFill>
            </a:endParaRPr>
          </a:p>
        </p:txBody>
      </p:sp>
      <p:cxnSp>
        <p:nvCxnSpPr>
          <p:cNvPr id="6" name="Straight Connector 5"/>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197652"/>
            <a:ext cx="7696200" cy="584775"/>
          </a:xfrm>
          <a:prstGeom prst="rect">
            <a:avLst/>
          </a:prstGeom>
          <a:noFill/>
        </p:spPr>
        <p:txBody>
          <a:bodyPr wrap="square" rtlCol="0">
            <a:spAutoFit/>
          </a:bodyPr>
          <a:lstStyle/>
          <a:p>
            <a:r>
              <a:rPr lang="en-US" sz="3200" b="1" dirty="0" smtClean="0">
                <a:solidFill>
                  <a:srgbClr val="00214D"/>
                </a:solidFill>
                <a:latin typeface="Arial" panose="020B0604020202020204" pitchFamily="34" charset="0"/>
                <a:cs typeface="Arial" panose="020B0604020202020204" pitchFamily="34" charset="0"/>
              </a:rPr>
              <a:t>Appetite Training for Janitorial</a:t>
            </a:r>
            <a:endParaRPr lang="en-US" sz="3200" dirty="0"/>
          </a:p>
        </p:txBody>
      </p:sp>
      <p:pic>
        <p:nvPicPr>
          <p:cNvPr id="2" name="Picture 1"/>
          <p:cNvPicPr>
            <a:picLocks noChangeAspect="1"/>
          </p:cNvPicPr>
          <p:nvPr/>
        </p:nvPicPr>
        <p:blipFill>
          <a:blip r:embed="rId2"/>
          <a:stretch>
            <a:fillRect/>
          </a:stretch>
        </p:blipFill>
        <p:spPr>
          <a:xfrm>
            <a:off x="1676400" y="1066800"/>
            <a:ext cx="5468983" cy="3657600"/>
          </a:xfrm>
          <a:prstGeom prst="rect">
            <a:avLst/>
          </a:prstGeom>
        </p:spPr>
      </p:pic>
    </p:spTree>
    <p:extLst>
      <p:ext uri="{BB962C8B-B14F-4D97-AF65-F5344CB8AC3E}">
        <p14:creationId xmlns:p14="http://schemas.microsoft.com/office/powerpoint/2010/main" val="7537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2164375"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Discounts</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3105835"/>
            <a:ext cx="4572000" cy="1754326"/>
          </a:xfrm>
          <a:prstGeom prst="rect">
            <a:avLst/>
          </a:prstGeom>
        </p:spPr>
        <p:txBody>
          <a:bodyPr>
            <a:spAutoFit/>
          </a:bodyPr>
          <a:lstStyle/>
          <a:p>
            <a:endParaRPr lang="en-US" sz="3600" dirty="0" smtClean="0">
              <a:latin typeface="Arial Narrow" panose="020B0606020202030204" pitchFamily="34" charset="0"/>
            </a:endParaRPr>
          </a:p>
          <a:p>
            <a:endParaRPr lang="en-US" sz="3600" dirty="0" smtClean="0">
              <a:latin typeface="Arial Narrow" panose="020B0606020202030204" pitchFamily="34" charset="0"/>
            </a:endParaRPr>
          </a:p>
          <a:p>
            <a:endParaRPr lang="en-US" sz="3600" dirty="0">
              <a:latin typeface="Arial Narrow" panose="020B0606020202030204" pitchFamily="34" charset="0"/>
            </a:endParaRPr>
          </a:p>
        </p:txBody>
      </p:sp>
      <p:sp>
        <p:nvSpPr>
          <p:cNvPr id="2" name="Rectangle 1"/>
          <p:cNvSpPr/>
          <p:nvPr/>
        </p:nvSpPr>
        <p:spPr>
          <a:xfrm>
            <a:off x="1981200" y="1676400"/>
            <a:ext cx="1219200" cy="1570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56735"/>
            <a:ext cx="5600143"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590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2186817"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Questions</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3105835"/>
            <a:ext cx="4572000" cy="1754326"/>
          </a:xfrm>
          <a:prstGeom prst="rect">
            <a:avLst/>
          </a:prstGeom>
        </p:spPr>
        <p:txBody>
          <a:bodyPr>
            <a:spAutoFit/>
          </a:bodyPr>
          <a:lstStyle/>
          <a:p>
            <a:endParaRPr lang="en-US" sz="3600" dirty="0" smtClean="0">
              <a:latin typeface="Arial Narrow" panose="020B0606020202030204" pitchFamily="34" charset="0"/>
            </a:endParaRPr>
          </a:p>
          <a:p>
            <a:endParaRPr lang="en-US" sz="3600" dirty="0" smtClean="0">
              <a:latin typeface="Arial Narrow" panose="020B0606020202030204" pitchFamily="34" charset="0"/>
            </a:endParaRPr>
          </a:p>
          <a:p>
            <a:endParaRPr lang="en-US" sz="3600" dirty="0">
              <a:latin typeface="Arial Narrow" panose="020B0606020202030204" pitchFamily="34" charset="0"/>
            </a:endParaRPr>
          </a:p>
        </p:txBody>
      </p:sp>
      <p:sp>
        <p:nvSpPr>
          <p:cNvPr id="2" name="Rectangle 1"/>
          <p:cNvSpPr/>
          <p:nvPr/>
        </p:nvSpPr>
        <p:spPr>
          <a:xfrm>
            <a:off x="1981200" y="1676400"/>
            <a:ext cx="1219200" cy="1570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88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1066800"/>
            <a:ext cx="6400800" cy="3048000"/>
          </a:xfrm>
        </p:spPr>
        <p:txBody>
          <a:bodyPr>
            <a:normAutofit fontScale="47500" lnSpcReduction="20000"/>
          </a:bodyPr>
          <a:lstStyle/>
          <a:p>
            <a:r>
              <a:rPr lang="en-US" sz="2100" b="1" dirty="0" smtClean="0">
                <a:solidFill>
                  <a:srgbClr val="00214D"/>
                </a:solidFill>
                <a:latin typeface="Arial" pitchFamily="34" charset="0"/>
                <a:cs typeface="Arial" pitchFamily="34" charset="0"/>
              </a:rPr>
              <a:t>Copyright © 2018 EMPLOYERS. All rights reserved.</a:t>
            </a:r>
            <a:endParaRPr lang="en-US" sz="2100" dirty="0" smtClean="0">
              <a:solidFill>
                <a:srgbClr val="00214D"/>
              </a:solidFill>
              <a:latin typeface="Arial" pitchFamily="34" charset="0"/>
              <a:cs typeface="Arial" pitchFamily="34" charset="0"/>
            </a:endParaRPr>
          </a:p>
          <a:p>
            <a:r>
              <a:rPr lang="en-US" sz="2100" dirty="0" smtClean="0">
                <a:solidFill>
                  <a:srgbClr val="00214D"/>
                </a:solidFill>
                <a:latin typeface="Arial" pitchFamily="34" charset="0"/>
                <a:cs typeface="Arial" pitchFamily="34" charset="0"/>
              </a:rPr>
              <a:t> </a:t>
            </a:r>
          </a:p>
          <a:p>
            <a:pPr algn="l"/>
            <a:r>
              <a:rPr lang="en-US" sz="2100" b="1" dirty="0" smtClean="0">
                <a:solidFill>
                  <a:srgbClr val="00214D"/>
                </a:solidFill>
                <a:latin typeface="Arial" pitchFamily="34" charset="0"/>
                <a:cs typeface="Arial" pitchFamily="34" charset="0"/>
              </a:rPr>
              <a:t>This presentation may contain confidential, material, and/or non-public information regarding Employers Holdings, Inc. and its subsidiaries (“EMPLOYERS”).</a:t>
            </a:r>
            <a:r>
              <a:rPr lang="en-US" sz="2100" b="1" dirty="0">
                <a:solidFill>
                  <a:srgbClr val="00214D"/>
                </a:solidFill>
                <a:latin typeface="Arial" pitchFamily="34" charset="0"/>
                <a:cs typeface="Arial" pitchFamily="34" charset="0"/>
              </a:rPr>
              <a:t> </a:t>
            </a:r>
            <a:r>
              <a:rPr lang="en-US" sz="2100" b="1" dirty="0" smtClean="0">
                <a:solidFill>
                  <a:srgbClr val="00214D"/>
                </a:solidFill>
                <a:latin typeface="Arial" pitchFamily="34" charset="0"/>
                <a:cs typeface="Arial" pitchFamily="34" charset="0"/>
              </a:rPr>
              <a:t>The United States securities laws prohibit any person who has received material, non-public information from an issuer from purchasing or selling securities of such issuer or from communicating such information to any other person under circumstances in which it is reasonably foreseeable that such person is likely to purchase or sell securities</a:t>
            </a:r>
            <a:r>
              <a:rPr lang="en-US" sz="2100" dirty="0" smtClean="0">
                <a:solidFill>
                  <a:srgbClr val="00214D"/>
                </a:solidFill>
                <a:latin typeface="Arial" pitchFamily="34" charset="0"/>
                <a:cs typeface="Arial" pitchFamily="34" charset="0"/>
              </a:rPr>
              <a:t>.</a:t>
            </a:r>
          </a:p>
          <a:p>
            <a:pPr algn="l"/>
            <a:r>
              <a:rPr lang="en-US" sz="2100" dirty="0" smtClean="0">
                <a:solidFill>
                  <a:srgbClr val="00214D"/>
                </a:solidFill>
                <a:latin typeface="Arial" pitchFamily="34" charset="0"/>
                <a:cs typeface="Arial" pitchFamily="34" charset="0"/>
              </a:rPr>
              <a:t> </a:t>
            </a:r>
          </a:p>
          <a:p>
            <a:pPr algn="l"/>
            <a:r>
              <a:rPr lang="en-US" sz="2100" dirty="0" smtClean="0">
                <a:solidFill>
                  <a:srgbClr val="00214D"/>
                </a:solidFill>
                <a:latin typeface="Arial" pitchFamily="34" charset="0"/>
                <a:cs typeface="Arial" pitchFamily="34" charset="0"/>
              </a:rPr>
              <a:t>EMPLOYERS and </a:t>
            </a:r>
            <a:r>
              <a:rPr lang="en-US" sz="2100" i="1" dirty="0" smtClean="0">
                <a:solidFill>
                  <a:srgbClr val="00214D"/>
                </a:solidFill>
                <a:latin typeface="Arial" pitchFamily="34" charset="0"/>
                <a:cs typeface="Arial" pitchFamily="34" charset="0"/>
              </a:rPr>
              <a:t>America’s small business insurance specialist </a:t>
            </a:r>
            <a:r>
              <a:rPr lang="en-US" sz="2100" dirty="0" smtClean="0">
                <a:solidFill>
                  <a:srgbClr val="00214D"/>
                </a:solidFill>
                <a:latin typeface="Arial" pitchFamily="34" charset="0"/>
                <a:cs typeface="Arial" pitchFamily="34" charset="0"/>
              </a:rPr>
              <a:t>are registered trademarks of Employers Insurance Company of Nevada. Employers Holdings, Inc. is a holding company with subsidiaries that are specialty providers of workers' compensation insurance and services focused on select, small businesses engaged in low-to-medium hazard industries. The company, through its subsidiaries, operates in 37 states and the District of Columbia from 10 office locations. Insurance is offered through Employers Insurance Company of Nevada, Employers Compensation Insurance Company, Employers Preferred Insurance Company and Employers Assurance Company, all rated A- (Excellent) by the A.M. Best Company.  Coverage is not available in all jurisdictions and varies by company. See </a:t>
            </a:r>
            <a:r>
              <a:rPr lang="en-US" sz="2100" u="sng" dirty="0" smtClean="0">
                <a:latin typeface="Arial" pitchFamily="34" charset="0"/>
                <a:cs typeface="Arial" pitchFamily="34" charset="0"/>
                <a:hlinkClick r:id="rId3"/>
              </a:rPr>
              <a:t>www.employers.com</a:t>
            </a:r>
            <a:r>
              <a:rPr lang="en-US" sz="2100" dirty="0" smtClean="0">
                <a:latin typeface="Arial" pitchFamily="34" charset="0"/>
                <a:cs typeface="Arial" pitchFamily="34" charset="0"/>
              </a:rPr>
              <a:t> </a:t>
            </a:r>
            <a:r>
              <a:rPr lang="en-US" sz="2100" dirty="0" smtClean="0">
                <a:solidFill>
                  <a:srgbClr val="00214D"/>
                </a:solidFill>
                <a:latin typeface="Arial" pitchFamily="34" charset="0"/>
                <a:cs typeface="Arial" pitchFamily="34" charset="0"/>
              </a:rPr>
              <a:t>for coverage availability.</a:t>
            </a:r>
          </a:p>
          <a:p>
            <a:endParaRPr lang="en-US" dirty="0"/>
          </a:p>
        </p:txBody>
      </p:sp>
    </p:spTree>
    <p:extLst>
      <p:ext uri="{BB962C8B-B14F-4D97-AF65-F5344CB8AC3E}">
        <p14:creationId xmlns:p14="http://schemas.microsoft.com/office/powerpoint/2010/main" val="2432450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1686680"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Agenda</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1447800"/>
            <a:ext cx="6172200" cy="3908762"/>
          </a:xfrm>
          <a:prstGeom prst="rect">
            <a:avLst/>
          </a:prstGeom>
          <a:ln>
            <a:solidFill>
              <a:srgbClr val="000066"/>
            </a:solidFill>
          </a:ln>
        </p:spPr>
        <p:txBody>
          <a:bodyPr wrap="square">
            <a:spAutoFit/>
          </a:bodyPr>
          <a:lstStyle/>
          <a:p>
            <a:pPr lvl="0"/>
            <a:r>
              <a:rPr lang="en-US" b="1" dirty="0" smtClean="0">
                <a:solidFill>
                  <a:schemeClr val="tx2"/>
                </a:solidFill>
                <a:latin typeface="Arial Narrow" panose="020B0606020202030204" pitchFamily="34" charset="0"/>
              </a:rPr>
              <a:t>Janitorial Appetite Training</a:t>
            </a:r>
          </a:p>
          <a:p>
            <a:pPr lvl="0"/>
            <a:endParaRPr lang="en-US" b="1" dirty="0" smtClean="0">
              <a:solidFill>
                <a:schemeClr val="tx2"/>
              </a:solidFill>
              <a:latin typeface="Arial Narrow" panose="020B0606020202030204" pitchFamily="34" charset="0"/>
            </a:endParaRPr>
          </a:p>
          <a:p>
            <a:pPr marL="742950" lvl="1" indent="-285750">
              <a:buFont typeface="Arial" panose="020B0604020202020204" pitchFamily="34" charset="0"/>
              <a:buChar char="•"/>
            </a:pPr>
            <a:r>
              <a:rPr lang="en-US" dirty="0" smtClean="0">
                <a:solidFill>
                  <a:schemeClr val="tx2"/>
                </a:solidFill>
                <a:latin typeface="Arial Narrow" panose="020B0606020202030204" pitchFamily="34" charset="0"/>
              </a:rPr>
              <a:t>Class Codes</a:t>
            </a:r>
          </a:p>
          <a:p>
            <a:pPr marL="742950" lvl="1" indent="-285750">
              <a:buFont typeface="Arial" panose="020B0604020202020204" pitchFamily="34" charset="0"/>
              <a:buChar char="•"/>
            </a:pPr>
            <a:endParaRPr lang="en-US" dirty="0">
              <a:solidFill>
                <a:schemeClr val="tx2"/>
              </a:solidFill>
              <a:latin typeface="Arial Narrow" panose="020B0606020202030204" pitchFamily="34" charset="0"/>
            </a:endParaRPr>
          </a:p>
          <a:p>
            <a:pPr marL="742950" lvl="1" indent="-285750">
              <a:buFont typeface="Arial" panose="020B0604020202020204" pitchFamily="34" charset="0"/>
              <a:buChar char="•"/>
            </a:pPr>
            <a:r>
              <a:rPr lang="en-US" dirty="0" smtClean="0">
                <a:solidFill>
                  <a:schemeClr val="tx2"/>
                </a:solidFill>
                <a:latin typeface="Arial Narrow" panose="020B0606020202030204" pitchFamily="34" charset="0"/>
              </a:rPr>
              <a:t>Premium Threshold</a:t>
            </a:r>
          </a:p>
          <a:p>
            <a:pPr lvl="1"/>
            <a:endParaRPr lang="en-US" dirty="0" smtClean="0">
              <a:solidFill>
                <a:schemeClr val="tx2"/>
              </a:solidFill>
              <a:latin typeface="Arial Narrow" panose="020B0606020202030204" pitchFamily="34" charset="0"/>
            </a:endParaRPr>
          </a:p>
          <a:p>
            <a:pPr marL="742950" lvl="1" indent="-285750">
              <a:buFont typeface="Arial" panose="020B0604020202020204" pitchFamily="34" charset="0"/>
              <a:buChar char="•"/>
            </a:pPr>
            <a:r>
              <a:rPr lang="en-US" dirty="0" smtClean="0">
                <a:solidFill>
                  <a:schemeClr val="tx2"/>
                </a:solidFill>
                <a:latin typeface="Arial Narrow" panose="020B0606020202030204" pitchFamily="34" charset="0"/>
              </a:rPr>
              <a:t>In Appetite </a:t>
            </a:r>
          </a:p>
          <a:p>
            <a:pPr lvl="1"/>
            <a:endParaRPr lang="en-US" dirty="0" smtClean="0">
              <a:solidFill>
                <a:schemeClr val="tx2"/>
              </a:solidFill>
              <a:latin typeface="Arial Narrow" panose="020B0606020202030204" pitchFamily="34" charset="0"/>
            </a:endParaRPr>
          </a:p>
          <a:p>
            <a:pPr marL="742950" lvl="1" indent="-285750">
              <a:buFont typeface="Arial" panose="020B0604020202020204" pitchFamily="34" charset="0"/>
              <a:buChar char="•"/>
            </a:pPr>
            <a:r>
              <a:rPr lang="en-US" dirty="0" smtClean="0">
                <a:solidFill>
                  <a:schemeClr val="tx2"/>
                </a:solidFill>
                <a:latin typeface="Arial Narrow" panose="020B0606020202030204" pitchFamily="34" charset="0"/>
              </a:rPr>
              <a:t>Out of Appetite</a:t>
            </a:r>
          </a:p>
          <a:p>
            <a:pPr marL="742950" lvl="1" indent="-285750">
              <a:buFont typeface="Arial" panose="020B0604020202020204" pitchFamily="34" charset="0"/>
              <a:buChar char="•"/>
            </a:pPr>
            <a:endParaRPr lang="en-US" dirty="0">
              <a:solidFill>
                <a:schemeClr val="tx2"/>
              </a:solidFill>
              <a:latin typeface="Arial Narrow" panose="020B0606020202030204" pitchFamily="34" charset="0"/>
            </a:endParaRPr>
          </a:p>
          <a:p>
            <a:pPr marL="742950" lvl="1" indent="-285750">
              <a:buFont typeface="Arial" panose="020B0604020202020204" pitchFamily="34" charset="0"/>
              <a:buChar char="•"/>
            </a:pPr>
            <a:r>
              <a:rPr lang="en-US" dirty="0" smtClean="0">
                <a:solidFill>
                  <a:schemeClr val="tx2"/>
                </a:solidFill>
                <a:latin typeface="Arial Narrow" panose="020B0606020202030204" pitchFamily="34" charset="0"/>
              </a:rPr>
              <a:t>Qualifying Discounts</a:t>
            </a:r>
          </a:p>
          <a:p>
            <a:pPr lvl="1"/>
            <a:endParaRPr lang="en-US" dirty="0" smtClean="0">
              <a:solidFill>
                <a:schemeClr val="tx2"/>
              </a:solidFill>
              <a:latin typeface="Arial Narrow" panose="020B0606020202030204" pitchFamily="34" charset="0"/>
            </a:endParaRPr>
          </a:p>
          <a:p>
            <a:pPr marL="742950" lvl="1" indent="-285750">
              <a:buFont typeface="Arial" panose="020B0604020202020204" pitchFamily="34" charset="0"/>
              <a:buChar char="•"/>
            </a:pPr>
            <a:r>
              <a:rPr lang="en-US" dirty="0" smtClean="0">
                <a:solidFill>
                  <a:schemeClr val="tx2"/>
                </a:solidFill>
                <a:latin typeface="Arial Narrow" panose="020B0606020202030204" pitchFamily="34" charset="0"/>
              </a:rPr>
              <a:t>Questions</a:t>
            </a:r>
          </a:p>
          <a:p>
            <a:pPr lvl="1"/>
            <a:endParaRPr lang="en-US" sz="1400" dirty="0">
              <a:solidFill>
                <a:schemeClr val="tx2"/>
              </a:solidFill>
            </a:endParaRPr>
          </a:p>
        </p:txBody>
      </p:sp>
    </p:spTree>
    <p:extLst>
      <p:ext uri="{BB962C8B-B14F-4D97-AF65-F5344CB8AC3E}">
        <p14:creationId xmlns:p14="http://schemas.microsoft.com/office/powerpoint/2010/main" val="3491739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4262705"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Premium Thresholds</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1447800"/>
            <a:ext cx="6172200" cy="3416320"/>
          </a:xfrm>
          <a:prstGeom prst="rect">
            <a:avLst/>
          </a:prstGeom>
          <a:ln>
            <a:solidFill>
              <a:srgbClr val="000066"/>
            </a:solidFill>
          </a:ln>
        </p:spPr>
        <p:txBody>
          <a:bodyPr wrap="square">
            <a:spAutoFit/>
          </a:bodyPr>
          <a:lstStyle/>
          <a:p>
            <a:pPr lvl="0"/>
            <a:endParaRPr lang="en-US" b="1" dirty="0" smtClean="0">
              <a:solidFill>
                <a:schemeClr val="tx2"/>
              </a:solidFill>
              <a:latin typeface="Arial Narrow" panose="020B0606020202030204" pitchFamily="34" charset="0"/>
            </a:endParaRPr>
          </a:p>
          <a:p>
            <a:pPr lvl="1"/>
            <a:r>
              <a:rPr lang="en-US" b="1" dirty="0" smtClean="0">
                <a:solidFill>
                  <a:schemeClr val="tx2"/>
                </a:solidFill>
              </a:rPr>
              <a:t>Janitorial exposures are binary!</a:t>
            </a:r>
          </a:p>
          <a:p>
            <a:pPr lvl="1"/>
            <a:endParaRPr lang="en-US" dirty="0">
              <a:solidFill>
                <a:schemeClr val="tx2"/>
              </a:solidFill>
            </a:endParaRPr>
          </a:p>
          <a:p>
            <a:pPr lvl="1"/>
            <a:r>
              <a:rPr lang="en-US" b="1" u="sng" dirty="0" smtClean="0">
                <a:solidFill>
                  <a:schemeClr val="tx2"/>
                </a:solidFill>
              </a:rPr>
              <a:t>Under $7,500</a:t>
            </a:r>
          </a:p>
          <a:p>
            <a:pPr marL="742950" lvl="1" indent="-285750">
              <a:buFont typeface="Arial" panose="020B0604020202020204" pitchFamily="34" charset="0"/>
              <a:buChar char="•"/>
            </a:pPr>
            <a:r>
              <a:rPr lang="en-US" dirty="0" smtClean="0">
                <a:solidFill>
                  <a:schemeClr val="tx2"/>
                </a:solidFill>
              </a:rPr>
              <a:t>Quote (STQ)</a:t>
            </a:r>
          </a:p>
          <a:p>
            <a:pPr marL="742950" lvl="1" indent="-285750">
              <a:buFont typeface="Arial" panose="020B0604020202020204" pitchFamily="34" charset="0"/>
              <a:buChar char="•"/>
            </a:pPr>
            <a:r>
              <a:rPr lang="en-US" dirty="0" smtClean="0">
                <a:solidFill>
                  <a:schemeClr val="tx2"/>
                </a:solidFill>
              </a:rPr>
              <a:t>Decline</a:t>
            </a:r>
          </a:p>
          <a:p>
            <a:pPr lvl="1"/>
            <a:endParaRPr lang="en-US" dirty="0">
              <a:solidFill>
                <a:schemeClr val="tx2"/>
              </a:solidFill>
            </a:endParaRPr>
          </a:p>
          <a:p>
            <a:pPr lvl="1"/>
            <a:r>
              <a:rPr lang="en-US" b="1" u="sng" dirty="0" smtClean="0">
                <a:solidFill>
                  <a:schemeClr val="tx2"/>
                </a:solidFill>
              </a:rPr>
              <a:t>Over $7,500</a:t>
            </a:r>
          </a:p>
          <a:p>
            <a:pPr marL="742950" lvl="1" indent="-285750">
              <a:buFont typeface="Arial" panose="020B0604020202020204" pitchFamily="34" charset="0"/>
              <a:buChar char="•"/>
            </a:pPr>
            <a:r>
              <a:rPr lang="en-US" dirty="0" smtClean="0">
                <a:solidFill>
                  <a:schemeClr val="tx2"/>
                </a:solidFill>
              </a:rPr>
              <a:t>Refer to UW</a:t>
            </a:r>
          </a:p>
          <a:p>
            <a:pPr marL="742950" lvl="1" indent="-285750">
              <a:buFont typeface="Arial" panose="020B0604020202020204" pitchFamily="34" charset="0"/>
              <a:buChar char="•"/>
            </a:pPr>
            <a:r>
              <a:rPr lang="en-US" dirty="0" smtClean="0">
                <a:solidFill>
                  <a:schemeClr val="tx2"/>
                </a:solidFill>
              </a:rPr>
              <a:t>Decline</a:t>
            </a:r>
          </a:p>
          <a:p>
            <a:pPr marL="742950" lvl="1" indent="-285750">
              <a:buFont typeface="Arial" panose="020B0604020202020204" pitchFamily="34" charset="0"/>
              <a:buChar char="•"/>
            </a:pPr>
            <a:endParaRPr lang="en-US" dirty="0">
              <a:solidFill>
                <a:schemeClr val="tx2"/>
              </a:solidFill>
            </a:endParaRPr>
          </a:p>
          <a:p>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284775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2643672"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Class Codes</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8634" y="865287"/>
            <a:ext cx="8229600" cy="4247317"/>
          </a:xfrm>
          <a:prstGeom prst="rect">
            <a:avLst/>
          </a:prstGeom>
          <a:noFill/>
        </p:spPr>
        <p:txBody>
          <a:bodyPr wrap="square" rtlCol="0">
            <a:spAutoFit/>
          </a:bodyPr>
          <a:lstStyle/>
          <a:p>
            <a:r>
              <a:rPr lang="en-US" b="1" dirty="0" smtClean="0">
                <a:solidFill>
                  <a:schemeClr val="tx2"/>
                </a:solidFill>
                <a:latin typeface="Arial Narrow" panose="020B0606020202030204" pitchFamily="34" charset="0"/>
              </a:rPr>
              <a:t>NCCI States</a:t>
            </a:r>
          </a:p>
          <a:p>
            <a:endParaRPr lang="en-US" b="1" dirty="0" smtClean="0">
              <a:solidFill>
                <a:schemeClr val="tx2"/>
              </a:solidFill>
              <a:latin typeface="Arial Narrow" panose="020B0606020202030204" pitchFamily="34" charset="0"/>
            </a:endParaRPr>
          </a:p>
          <a:p>
            <a:endParaRPr lang="en-US" b="1" dirty="0" smtClean="0">
              <a:solidFill>
                <a:schemeClr val="tx2"/>
              </a:solidFill>
              <a:latin typeface="Arial Narrow" panose="020B0606020202030204" pitchFamily="34" charset="0"/>
            </a:endParaRPr>
          </a:p>
          <a:p>
            <a:endParaRPr lang="en-US" b="1" dirty="0" smtClean="0">
              <a:solidFill>
                <a:schemeClr val="tx2"/>
              </a:solidFill>
              <a:latin typeface="Arial Narrow" panose="020B0606020202030204" pitchFamily="34" charset="0"/>
            </a:endParaRPr>
          </a:p>
          <a:p>
            <a:endParaRPr lang="en-US" dirty="0" smtClean="0">
              <a:solidFill>
                <a:schemeClr val="tx2"/>
              </a:solidFill>
              <a:latin typeface="Arial Narrow" panose="020B0606020202030204" pitchFamily="34" charset="0"/>
            </a:endParaRPr>
          </a:p>
          <a:p>
            <a:endParaRPr lang="en-US" b="1" dirty="0" smtClean="0">
              <a:solidFill>
                <a:schemeClr val="tx2"/>
              </a:solidFill>
              <a:latin typeface="Arial Narrow" panose="020B0606020202030204" pitchFamily="34" charset="0"/>
            </a:endParaRPr>
          </a:p>
          <a:p>
            <a:endParaRPr lang="en-US" b="1" dirty="0" smtClean="0">
              <a:solidFill>
                <a:schemeClr val="tx2"/>
              </a:solidFill>
              <a:latin typeface="Arial Narrow" panose="020B0606020202030204" pitchFamily="34" charset="0"/>
            </a:endParaRPr>
          </a:p>
          <a:p>
            <a:r>
              <a:rPr lang="en-US" b="1" dirty="0" smtClean="0">
                <a:solidFill>
                  <a:schemeClr val="tx2"/>
                </a:solidFill>
                <a:latin typeface="Arial Narrow" panose="020B0606020202030204" pitchFamily="34" charset="0"/>
              </a:rPr>
              <a:t>CA, TX, NJ, MA</a:t>
            </a:r>
          </a:p>
          <a:p>
            <a:endParaRPr lang="en-US" b="1" dirty="0" smtClean="0">
              <a:solidFill>
                <a:schemeClr val="tx2"/>
              </a:solidFill>
              <a:latin typeface="Arial Narrow" panose="020B0606020202030204" pitchFamily="34" charset="0"/>
            </a:endParaRPr>
          </a:p>
          <a:p>
            <a:endParaRPr lang="en-US" dirty="0" smtClean="0">
              <a:solidFill>
                <a:schemeClr val="tx2"/>
              </a:solidFill>
              <a:latin typeface="Arial Narrow" panose="020B0606020202030204" pitchFamily="34" charset="0"/>
            </a:endParaRPr>
          </a:p>
          <a:p>
            <a:endParaRPr lang="en-US" dirty="0">
              <a:solidFill>
                <a:schemeClr val="tx2"/>
              </a:solidFill>
              <a:latin typeface="Arial Narrow" panose="020B0606020202030204" pitchFamily="34" charset="0"/>
            </a:endParaRPr>
          </a:p>
          <a:p>
            <a:endParaRPr lang="en-US" dirty="0" smtClean="0">
              <a:solidFill>
                <a:schemeClr val="tx2"/>
              </a:solidFill>
              <a:latin typeface="Arial Narrow" panose="020B0606020202030204" pitchFamily="34" charset="0"/>
            </a:endParaRPr>
          </a:p>
          <a:p>
            <a:endParaRPr lang="en-US" dirty="0" smtClean="0">
              <a:solidFill>
                <a:schemeClr val="tx2"/>
              </a:solidFill>
              <a:latin typeface="Arial Narrow" panose="020B0606020202030204" pitchFamily="34" charset="0"/>
            </a:endParaRPr>
          </a:p>
          <a:p>
            <a:endParaRPr lang="en-US" b="1" dirty="0" smtClean="0">
              <a:solidFill>
                <a:schemeClr val="tx2"/>
              </a:solidFill>
              <a:latin typeface="Arial Narrow" panose="020B0606020202030204" pitchFamily="34" charset="0"/>
            </a:endParaRPr>
          </a:p>
          <a:p>
            <a:endParaRPr lang="en-US" b="1" dirty="0">
              <a:solidFill>
                <a:schemeClr val="tx2"/>
              </a:solidFill>
              <a:latin typeface="Arial Narrow" panose="020B0606020202030204" pitchFamily="34" charset="0"/>
            </a:endParaRPr>
          </a:p>
        </p:txBody>
      </p:sp>
      <p:pic>
        <p:nvPicPr>
          <p:cNvPr id="2" name="Picture 1"/>
          <p:cNvPicPr>
            <a:picLocks noChangeAspect="1"/>
          </p:cNvPicPr>
          <p:nvPr/>
        </p:nvPicPr>
        <p:blipFill>
          <a:blip r:embed="rId4"/>
          <a:stretch>
            <a:fillRect/>
          </a:stretch>
        </p:blipFill>
        <p:spPr>
          <a:xfrm>
            <a:off x="76200" y="3657600"/>
            <a:ext cx="8305800" cy="20097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73269" y="1480394"/>
            <a:ext cx="8229600" cy="661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23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2643672"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Class Codes</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8634" y="865287"/>
            <a:ext cx="8229600" cy="646331"/>
          </a:xfrm>
          <a:prstGeom prst="rect">
            <a:avLst/>
          </a:prstGeom>
          <a:noFill/>
        </p:spPr>
        <p:txBody>
          <a:bodyPr wrap="square" rtlCol="0">
            <a:spAutoFit/>
          </a:bodyPr>
          <a:lstStyle/>
          <a:p>
            <a:r>
              <a:rPr lang="en-US" b="1" dirty="0" smtClean="0">
                <a:solidFill>
                  <a:schemeClr val="tx2"/>
                </a:solidFill>
                <a:latin typeface="Arial Narrow" panose="020B0606020202030204" pitchFamily="34" charset="0"/>
              </a:rPr>
              <a:t>Pennsylvania</a:t>
            </a:r>
          </a:p>
          <a:p>
            <a:endParaRPr lang="en-US" b="1" dirty="0" smtClean="0">
              <a:solidFill>
                <a:schemeClr val="tx2"/>
              </a:solidFill>
              <a:latin typeface="Arial Narrow" panose="020B0606020202030204" pitchFamily="34" charset="0"/>
            </a:endParaRPr>
          </a:p>
        </p:txBody>
      </p:sp>
      <p:pic>
        <p:nvPicPr>
          <p:cNvPr id="4" name="Picture 3"/>
          <p:cNvPicPr>
            <a:picLocks noChangeAspect="1"/>
          </p:cNvPicPr>
          <p:nvPr/>
        </p:nvPicPr>
        <p:blipFill>
          <a:blip r:embed="rId4"/>
          <a:stretch>
            <a:fillRect/>
          </a:stretch>
        </p:blipFill>
        <p:spPr>
          <a:xfrm>
            <a:off x="306219" y="1682111"/>
            <a:ext cx="8229600" cy="2612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5234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634" y="152400"/>
            <a:ext cx="2643672" cy="584775"/>
          </a:xfrm>
          <a:prstGeom prst="rect">
            <a:avLst/>
          </a:prstGeom>
          <a:noFill/>
        </p:spPr>
        <p:txBody>
          <a:bodyPr wrap="none" rtlCol="0">
            <a:spAutoFit/>
          </a:bodyPr>
          <a:lstStyle/>
          <a:p>
            <a:r>
              <a:rPr lang="en-US" sz="3200" b="1" dirty="0" smtClean="0">
                <a:solidFill>
                  <a:srgbClr val="002060"/>
                </a:solidFill>
                <a:latin typeface="Arial" panose="020B0604020202020204" pitchFamily="34" charset="0"/>
                <a:cs typeface="Arial" panose="020B0604020202020204" pitchFamily="34" charset="0"/>
              </a:rPr>
              <a:t>Class Codes</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8634" y="869406"/>
            <a:ext cx="8229600" cy="646331"/>
          </a:xfrm>
          <a:prstGeom prst="rect">
            <a:avLst/>
          </a:prstGeom>
          <a:noFill/>
        </p:spPr>
        <p:txBody>
          <a:bodyPr wrap="square" rtlCol="0">
            <a:spAutoFit/>
          </a:bodyPr>
          <a:lstStyle/>
          <a:p>
            <a:r>
              <a:rPr lang="en-US" b="1" dirty="0" smtClean="0">
                <a:solidFill>
                  <a:schemeClr val="tx2"/>
                </a:solidFill>
                <a:latin typeface="Arial Narrow" panose="020B0606020202030204" pitchFamily="34" charset="0"/>
              </a:rPr>
              <a:t>Delaware</a:t>
            </a:r>
          </a:p>
          <a:p>
            <a:endParaRPr lang="en-US" b="1" dirty="0" smtClean="0">
              <a:solidFill>
                <a:schemeClr val="tx2"/>
              </a:solidFill>
              <a:latin typeface="Arial Narrow" panose="020B0606020202030204" pitchFamily="34" charset="0"/>
            </a:endParaRPr>
          </a:p>
        </p:txBody>
      </p:sp>
      <p:pic>
        <p:nvPicPr>
          <p:cNvPr id="2" name="Picture 1"/>
          <p:cNvPicPr>
            <a:picLocks noChangeAspect="1"/>
          </p:cNvPicPr>
          <p:nvPr/>
        </p:nvPicPr>
        <p:blipFill>
          <a:blip r:embed="rId4"/>
          <a:stretch>
            <a:fillRect/>
          </a:stretch>
        </p:blipFill>
        <p:spPr>
          <a:xfrm>
            <a:off x="381000" y="1828800"/>
            <a:ext cx="8229600" cy="2612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969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5749660" y="3124200"/>
            <a:ext cx="1996751" cy="914400"/>
          </a:xfrm>
          <a:prstGeom prst="rect">
            <a:avLst/>
          </a:prstGeom>
        </p:spPr>
      </p:pic>
      <p:pic>
        <p:nvPicPr>
          <p:cNvPr id="18" name="Picture 17"/>
          <p:cNvPicPr>
            <a:picLocks noChangeAspect="1"/>
          </p:cNvPicPr>
          <p:nvPr/>
        </p:nvPicPr>
        <p:blipFill>
          <a:blip r:embed="rId4"/>
          <a:stretch>
            <a:fillRect/>
          </a:stretch>
        </p:blipFill>
        <p:spPr>
          <a:xfrm>
            <a:off x="6604232" y="1766887"/>
            <a:ext cx="1966259" cy="914400"/>
          </a:xfrm>
          <a:prstGeom prst="rect">
            <a:avLst/>
          </a:prstGeom>
        </p:spPr>
      </p:pic>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304800"/>
            <a:ext cx="4419600" cy="646331"/>
          </a:xfrm>
          <a:prstGeom prst="rect">
            <a:avLst/>
          </a:prstGeom>
          <a:noFill/>
        </p:spPr>
        <p:txBody>
          <a:bodyPr wrap="square" rtlCol="0">
            <a:spAutoFit/>
          </a:bodyPr>
          <a:lstStyle/>
          <a:p>
            <a:r>
              <a:rPr lang="en-US" sz="3600" b="1" dirty="0" smtClean="0">
                <a:solidFill>
                  <a:srgbClr val="002060"/>
                </a:solidFill>
              </a:rPr>
              <a:t>In Appetite</a:t>
            </a:r>
            <a:endParaRPr lang="en-US" sz="3600" b="1" dirty="0">
              <a:solidFill>
                <a:srgbClr val="002060"/>
              </a:solidFill>
            </a:endParaRPr>
          </a:p>
        </p:txBody>
      </p:sp>
      <p:pic>
        <p:nvPicPr>
          <p:cNvPr id="3" name="Picture 2"/>
          <p:cNvPicPr>
            <a:picLocks noChangeAspect="1"/>
          </p:cNvPicPr>
          <p:nvPr/>
        </p:nvPicPr>
        <p:blipFill>
          <a:blip r:embed="rId6"/>
          <a:stretch>
            <a:fillRect/>
          </a:stretch>
        </p:blipFill>
        <p:spPr>
          <a:xfrm>
            <a:off x="517282" y="1295400"/>
            <a:ext cx="3659177" cy="2514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17282" y="4038600"/>
            <a:ext cx="3521318" cy="646331"/>
          </a:xfrm>
          <a:prstGeom prst="rect">
            <a:avLst/>
          </a:prstGeom>
          <a:noFill/>
          <a:ln w="6350">
            <a:solidFill>
              <a:schemeClr val="tx1"/>
            </a:solidFill>
          </a:ln>
        </p:spPr>
        <p:txBody>
          <a:bodyPr wrap="square" rtlCol="0">
            <a:spAutoFit/>
          </a:bodyPr>
          <a:lstStyle/>
          <a:p>
            <a:r>
              <a:rPr lang="en-US" dirty="0" smtClean="0"/>
              <a:t>Commercial Janitorial</a:t>
            </a:r>
          </a:p>
          <a:p>
            <a:r>
              <a:rPr lang="en-US" dirty="0" smtClean="0"/>
              <a:t>Office Cleaning</a:t>
            </a:r>
            <a:endParaRPr lang="en-US" dirty="0"/>
          </a:p>
        </p:txBody>
      </p:sp>
      <p:pic>
        <p:nvPicPr>
          <p:cNvPr id="15" name="Picture 14"/>
          <p:cNvPicPr>
            <a:picLocks noChangeAspect="1"/>
          </p:cNvPicPr>
          <p:nvPr/>
        </p:nvPicPr>
        <p:blipFill>
          <a:blip r:embed="rId7"/>
          <a:stretch>
            <a:fillRect/>
          </a:stretch>
        </p:blipFill>
        <p:spPr>
          <a:xfrm>
            <a:off x="5105401" y="1152525"/>
            <a:ext cx="1642635" cy="914400"/>
          </a:xfrm>
          <a:prstGeom prst="rect">
            <a:avLst/>
          </a:prstGeom>
        </p:spPr>
      </p:pic>
      <p:sp>
        <p:nvSpPr>
          <p:cNvPr id="16" name="AutoShape 2" descr="15 Best Maid Service (Residential Cleaning) Franchises of 2021 (UPDATED  RAN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8"/>
          <a:stretch>
            <a:fillRect/>
          </a:stretch>
        </p:blipFill>
        <p:spPr>
          <a:xfrm>
            <a:off x="4953000" y="2381249"/>
            <a:ext cx="914400" cy="914400"/>
          </a:xfrm>
          <a:prstGeom prst="rect">
            <a:avLst/>
          </a:prstGeom>
        </p:spPr>
      </p:pic>
      <p:pic>
        <p:nvPicPr>
          <p:cNvPr id="20" name="Picture 19"/>
          <p:cNvPicPr>
            <a:picLocks noChangeAspect="1"/>
          </p:cNvPicPr>
          <p:nvPr/>
        </p:nvPicPr>
        <p:blipFill>
          <a:blip r:embed="rId9"/>
          <a:stretch>
            <a:fillRect/>
          </a:stretch>
        </p:blipFill>
        <p:spPr>
          <a:xfrm>
            <a:off x="4881345" y="4024313"/>
            <a:ext cx="1087515" cy="914400"/>
          </a:xfrm>
          <a:prstGeom prst="rect">
            <a:avLst/>
          </a:prstGeom>
        </p:spPr>
      </p:pic>
      <p:sp>
        <p:nvSpPr>
          <p:cNvPr id="21" name="TextBox 20"/>
          <p:cNvSpPr txBox="1"/>
          <p:nvPr/>
        </p:nvSpPr>
        <p:spPr>
          <a:xfrm>
            <a:off x="6477000" y="4481513"/>
            <a:ext cx="1981200" cy="923330"/>
          </a:xfrm>
          <a:prstGeom prst="rect">
            <a:avLst/>
          </a:prstGeom>
          <a:noFill/>
          <a:ln w="9525">
            <a:solidFill>
              <a:schemeClr val="tx1"/>
            </a:solidFill>
          </a:ln>
        </p:spPr>
        <p:txBody>
          <a:bodyPr wrap="square" rtlCol="0">
            <a:spAutoFit/>
          </a:bodyPr>
          <a:lstStyle/>
          <a:p>
            <a:r>
              <a:rPr lang="en-US" dirty="0" smtClean="0"/>
              <a:t>Residential Cleaning – Franchise only</a:t>
            </a:r>
            <a:endParaRPr lang="en-US" dirty="0"/>
          </a:p>
        </p:txBody>
      </p:sp>
    </p:spTree>
    <p:extLst>
      <p:ext uri="{BB962C8B-B14F-4D97-AF65-F5344CB8AC3E}">
        <p14:creationId xmlns:p14="http://schemas.microsoft.com/office/powerpoint/2010/main" val="141434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7854" y="152400"/>
            <a:ext cx="4346146" cy="584775"/>
          </a:xfrm>
          <a:prstGeom prst="rect">
            <a:avLst/>
          </a:prstGeom>
          <a:noFill/>
        </p:spPr>
        <p:txBody>
          <a:bodyPr wrap="square" rtlCol="0">
            <a:spAutoFit/>
          </a:bodyPr>
          <a:lstStyle/>
          <a:p>
            <a:r>
              <a:rPr lang="en-US" sz="3200" b="1" dirty="0" smtClean="0">
                <a:solidFill>
                  <a:srgbClr val="002060"/>
                </a:solidFill>
                <a:latin typeface="Arial" panose="020B0604020202020204" pitchFamily="34" charset="0"/>
                <a:cs typeface="Arial" panose="020B0604020202020204" pitchFamily="34" charset="0"/>
              </a:rPr>
              <a:t>Out of Appetite</a:t>
            </a:r>
            <a:endParaRPr lang="en-US" sz="3200"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0" y="838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943600"/>
            <a:ext cx="2085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042" y="63953"/>
            <a:ext cx="552839" cy="68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257981" y="956699"/>
            <a:ext cx="2638425" cy="17335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41042" y="2808747"/>
            <a:ext cx="2538515" cy="646331"/>
          </a:xfrm>
          <a:prstGeom prst="rect">
            <a:avLst/>
          </a:prstGeom>
          <a:noFill/>
          <a:ln w="9525">
            <a:solidFill>
              <a:schemeClr val="tx1"/>
            </a:solidFill>
          </a:ln>
        </p:spPr>
        <p:txBody>
          <a:bodyPr wrap="none" rtlCol="0">
            <a:spAutoFit/>
          </a:bodyPr>
          <a:lstStyle/>
          <a:p>
            <a:r>
              <a:rPr lang="en-US" dirty="0" smtClean="0"/>
              <a:t>Construction Demolition </a:t>
            </a:r>
          </a:p>
          <a:p>
            <a:r>
              <a:rPr lang="en-US" dirty="0" smtClean="0"/>
              <a:t>cleanup</a:t>
            </a:r>
            <a:endParaRPr lang="en-US" dirty="0"/>
          </a:p>
        </p:txBody>
      </p:sp>
      <p:pic>
        <p:nvPicPr>
          <p:cNvPr id="14" name="Picture 13"/>
          <p:cNvPicPr>
            <a:picLocks noChangeAspect="1"/>
          </p:cNvPicPr>
          <p:nvPr/>
        </p:nvPicPr>
        <p:blipFill>
          <a:blip r:embed="rId6"/>
          <a:stretch>
            <a:fillRect/>
          </a:stretch>
        </p:blipFill>
        <p:spPr>
          <a:xfrm>
            <a:off x="3341279" y="1008440"/>
            <a:ext cx="2657475" cy="1743075"/>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3373517" y="2896033"/>
            <a:ext cx="2514600" cy="369332"/>
          </a:xfrm>
          <a:prstGeom prst="rect">
            <a:avLst/>
          </a:prstGeom>
          <a:noFill/>
          <a:ln w="9525">
            <a:solidFill>
              <a:schemeClr val="tx1"/>
            </a:solidFill>
          </a:ln>
        </p:spPr>
        <p:txBody>
          <a:bodyPr wrap="square" rtlCol="0">
            <a:spAutoFit/>
          </a:bodyPr>
          <a:lstStyle/>
          <a:p>
            <a:r>
              <a:rPr lang="en-US" dirty="0" smtClean="0"/>
              <a:t>Fire &amp; flood restoration </a:t>
            </a:r>
            <a:endParaRPr lang="en-US" dirty="0"/>
          </a:p>
        </p:txBody>
      </p:sp>
      <p:pic>
        <p:nvPicPr>
          <p:cNvPr id="16" name="Picture 15"/>
          <p:cNvPicPr>
            <a:picLocks noChangeAspect="1"/>
          </p:cNvPicPr>
          <p:nvPr/>
        </p:nvPicPr>
        <p:blipFill rotWithShape="1">
          <a:blip r:embed="rId7"/>
          <a:srcRect t="18018"/>
          <a:stretch/>
        </p:blipFill>
        <p:spPr>
          <a:xfrm>
            <a:off x="375328" y="3739219"/>
            <a:ext cx="2673539" cy="138684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a:stretch>
            <a:fillRect/>
          </a:stretch>
        </p:blipFill>
        <p:spPr>
          <a:xfrm>
            <a:off x="3430735" y="3659421"/>
            <a:ext cx="2526360" cy="16002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408686" y="5353734"/>
            <a:ext cx="2133600" cy="381000"/>
          </a:xfrm>
          <a:prstGeom prst="rect">
            <a:avLst/>
          </a:prstGeom>
          <a:noFill/>
          <a:ln w="9525">
            <a:solidFill>
              <a:schemeClr val="tx1"/>
            </a:solidFill>
          </a:ln>
        </p:spPr>
        <p:txBody>
          <a:bodyPr wrap="square" rtlCol="0">
            <a:spAutoFit/>
          </a:bodyPr>
          <a:lstStyle/>
          <a:p>
            <a:r>
              <a:rPr lang="en-US" dirty="0" smtClean="0"/>
              <a:t>Pressure Washing</a:t>
            </a:r>
            <a:endParaRPr lang="en-US" dirty="0"/>
          </a:p>
        </p:txBody>
      </p:sp>
      <p:sp>
        <p:nvSpPr>
          <p:cNvPr id="19" name="TextBox 18"/>
          <p:cNvSpPr txBox="1"/>
          <p:nvPr/>
        </p:nvSpPr>
        <p:spPr>
          <a:xfrm>
            <a:off x="410497" y="5221069"/>
            <a:ext cx="2179612" cy="646331"/>
          </a:xfrm>
          <a:prstGeom prst="rect">
            <a:avLst/>
          </a:prstGeom>
          <a:noFill/>
          <a:ln w="9525">
            <a:solidFill>
              <a:schemeClr val="tx1"/>
            </a:solidFill>
          </a:ln>
        </p:spPr>
        <p:txBody>
          <a:bodyPr wrap="square" rtlCol="0">
            <a:spAutoFit/>
          </a:bodyPr>
          <a:lstStyle/>
          <a:p>
            <a:r>
              <a:rPr lang="en-US" dirty="0" smtClean="0"/>
              <a:t>Hazardous waste cleanup</a:t>
            </a:r>
            <a:endParaRPr lang="en-US" dirty="0"/>
          </a:p>
        </p:txBody>
      </p:sp>
      <p:pic>
        <p:nvPicPr>
          <p:cNvPr id="20" name="Picture 19"/>
          <p:cNvPicPr>
            <a:picLocks noChangeAspect="1"/>
          </p:cNvPicPr>
          <p:nvPr/>
        </p:nvPicPr>
        <p:blipFill>
          <a:blip r:embed="rId9"/>
          <a:stretch>
            <a:fillRect/>
          </a:stretch>
        </p:blipFill>
        <p:spPr>
          <a:xfrm>
            <a:off x="6400800" y="939226"/>
            <a:ext cx="2418286" cy="18288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324600" y="2971800"/>
            <a:ext cx="2133600" cy="369332"/>
          </a:xfrm>
          <a:prstGeom prst="rect">
            <a:avLst/>
          </a:prstGeom>
          <a:noFill/>
          <a:ln w="9525">
            <a:solidFill>
              <a:schemeClr val="tx1"/>
            </a:solidFill>
          </a:ln>
        </p:spPr>
        <p:txBody>
          <a:bodyPr wrap="square" rtlCol="0">
            <a:spAutoFit/>
          </a:bodyPr>
          <a:lstStyle/>
          <a:p>
            <a:r>
              <a:rPr lang="en-US" dirty="0" smtClean="0"/>
              <a:t>Pool Cleaning</a:t>
            </a:r>
            <a:endParaRPr lang="en-US" dirty="0"/>
          </a:p>
        </p:txBody>
      </p:sp>
      <p:pic>
        <p:nvPicPr>
          <p:cNvPr id="22" name="Picture 21"/>
          <p:cNvPicPr>
            <a:picLocks noChangeAspect="1"/>
          </p:cNvPicPr>
          <p:nvPr/>
        </p:nvPicPr>
        <p:blipFill>
          <a:blip r:embed="rId10"/>
          <a:stretch>
            <a:fillRect/>
          </a:stretch>
        </p:blipFill>
        <p:spPr>
          <a:xfrm>
            <a:off x="6172200" y="3636561"/>
            <a:ext cx="2525151" cy="164592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6172200" y="5353734"/>
            <a:ext cx="2438400" cy="646331"/>
          </a:xfrm>
          <a:prstGeom prst="rect">
            <a:avLst/>
          </a:prstGeom>
          <a:noFill/>
          <a:ln w="9525">
            <a:solidFill>
              <a:schemeClr val="tx1"/>
            </a:solidFill>
          </a:ln>
        </p:spPr>
        <p:txBody>
          <a:bodyPr wrap="square" rtlCol="0">
            <a:spAutoFit/>
          </a:bodyPr>
          <a:lstStyle/>
          <a:p>
            <a:r>
              <a:rPr lang="en-US" dirty="0" smtClean="0"/>
              <a:t>Hospital/Nursing home cleaning</a:t>
            </a:r>
            <a:endParaRPr lang="en-US" dirty="0"/>
          </a:p>
        </p:txBody>
      </p:sp>
    </p:spTree>
    <p:extLst>
      <p:ext uri="{BB962C8B-B14F-4D97-AF65-F5344CB8AC3E}">
        <p14:creationId xmlns:p14="http://schemas.microsoft.com/office/powerpoint/2010/main" val="2176454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2295</TotalTime>
  <Words>329</Words>
  <Application>Microsoft Office PowerPoint</Application>
  <PresentationFormat>On-screen Show (4:3)</PresentationFormat>
  <Paragraphs>79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Hoefler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Diantha Kelly</cp:lastModifiedBy>
  <cp:revision>48</cp:revision>
  <dcterms:created xsi:type="dcterms:W3CDTF">2018-12-04T00:17:17Z</dcterms:created>
  <dcterms:modified xsi:type="dcterms:W3CDTF">2021-08-18T00:35:45Z</dcterms:modified>
</cp:coreProperties>
</file>